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2281746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142144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101055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47652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349971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164475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46309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232961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172463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209766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356FC-68B2-4253-B0BF-A87A0094FDA8}" type="datetimeFigureOut">
              <a:rPr lang="en-IN" smtClean="0"/>
              <a:t>24-05-2018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9D89DDF-2035-4B85-97FF-69277B87D43C}" type="slidenum">
              <a:rPr lang="en-IN" smtClean="0"/>
              <a:t>‹#›</a:t>
            </a:fld>
            <a:endParaRPr lang="en-IN" dirty="0"/>
          </a:p>
        </p:txBody>
      </p:sp>
    </p:spTree>
    <p:extLst>
      <p:ext uri="{BB962C8B-B14F-4D97-AF65-F5344CB8AC3E}">
        <p14:creationId xmlns:p14="http://schemas.microsoft.com/office/powerpoint/2010/main" val="335621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356FC-68B2-4253-B0BF-A87A0094FDA8}" type="datetimeFigureOut">
              <a:rPr lang="en-IN" smtClean="0"/>
              <a:t>24-05-2018</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D89DDF-2035-4B85-97FF-69277B87D43C}" type="slidenum">
              <a:rPr lang="en-IN" smtClean="0"/>
              <a:t>‹#›</a:t>
            </a:fld>
            <a:endParaRPr lang="en-IN" dirty="0"/>
          </a:p>
        </p:txBody>
      </p:sp>
    </p:spTree>
    <p:extLst>
      <p:ext uri="{BB962C8B-B14F-4D97-AF65-F5344CB8AC3E}">
        <p14:creationId xmlns:p14="http://schemas.microsoft.com/office/powerpoint/2010/main" val="2033831561"/>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92896"/>
            <a:ext cx="8964487" cy="1323439"/>
          </a:xfrm>
          <a:prstGeom prst="rect">
            <a:avLst/>
          </a:prstGeom>
          <a:noFill/>
        </p:spPr>
        <p:txBody>
          <a:bodyPr wrap="square" lIns="91440" tIns="45720" rIns="91440" bIns="45720">
            <a:spAutoFit/>
          </a:bodyPr>
          <a:lstStyle/>
          <a:p>
            <a:pPr algn="ctr"/>
            <a:r>
              <a:rPr lang="en-US" sz="8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Trip Planner</a:t>
            </a:r>
          </a:p>
        </p:txBody>
      </p:sp>
    </p:spTree>
    <p:extLst>
      <p:ext uri="{BB962C8B-B14F-4D97-AF65-F5344CB8AC3E}">
        <p14:creationId xmlns:p14="http://schemas.microsoft.com/office/powerpoint/2010/main" val="1588818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1938992"/>
          </a:xfrm>
          <a:prstGeom prst="rect">
            <a:avLst/>
          </a:prstGeom>
          <a:noFill/>
        </p:spPr>
        <p:txBody>
          <a:bodyPr wrap="square" rtlCol="0">
            <a:spAutoFit/>
          </a:bodyPr>
          <a:lstStyle/>
          <a:p>
            <a:r>
              <a:rPr lang="en-IN" sz="4000" b="1" dirty="0"/>
              <a:t>3.1.2. Functional requirements </a:t>
            </a:r>
            <a:endParaRPr lang="en-IN" sz="4000" dirty="0"/>
          </a:p>
          <a:p>
            <a:r>
              <a:rPr lang="en-IN" sz="4000" b="1" dirty="0"/>
              <a:t>1. Normal user </a:t>
            </a:r>
            <a:endParaRPr lang="en-IN" sz="4000" dirty="0"/>
          </a:p>
          <a:p>
            <a:r>
              <a:rPr lang="en-IN" sz="4000" b="1" dirty="0" smtClean="0"/>
              <a:t>     1.1</a:t>
            </a:r>
            <a:r>
              <a:rPr lang="en-IN" sz="4000" b="1" dirty="0"/>
              <a:t>. User login </a:t>
            </a:r>
            <a:endParaRPr lang="en-IN" sz="4000" dirty="0"/>
          </a:p>
        </p:txBody>
      </p:sp>
      <p:sp>
        <p:nvSpPr>
          <p:cNvPr id="5" name="TextBox 4"/>
          <p:cNvSpPr txBox="1"/>
          <p:nvPr/>
        </p:nvSpPr>
        <p:spPr>
          <a:xfrm>
            <a:off x="0" y="2416046"/>
            <a:ext cx="9144000" cy="3693319"/>
          </a:xfrm>
          <a:prstGeom prst="rect">
            <a:avLst/>
          </a:prstGeom>
          <a:noFill/>
        </p:spPr>
        <p:txBody>
          <a:bodyPr wrap="square" rtlCol="0">
            <a:spAutoFit/>
          </a:bodyPr>
          <a:lstStyle/>
          <a:p>
            <a:r>
              <a:rPr lang="en-IN" dirty="0" smtClean="0"/>
              <a:t>                                    </a:t>
            </a:r>
            <a:r>
              <a:rPr lang="en-IN" b="1" dirty="0" smtClean="0"/>
              <a:t>Description </a:t>
            </a:r>
            <a:r>
              <a:rPr lang="en-IN" b="1" dirty="0"/>
              <a:t>of feature </a:t>
            </a:r>
          </a:p>
          <a:p>
            <a:r>
              <a:rPr lang="en-IN" dirty="0" smtClean="0"/>
              <a:t>                                    This </a:t>
            </a:r>
            <a:r>
              <a:rPr lang="en-IN" dirty="0"/>
              <a:t>feature is used by the user to login into the application. They are required to entered the registered mobile number or to register for a new user before they are allowed to enter the application. The mobile number will be verified using OTP and if invalid the user is not allowed to enter the application </a:t>
            </a:r>
            <a:endParaRPr lang="en-IN" dirty="0" smtClean="0"/>
          </a:p>
          <a:p>
            <a:endParaRPr lang="en-IN" dirty="0"/>
          </a:p>
          <a:p>
            <a:r>
              <a:rPr lang="en-IN" b="1" dirty="0" smtClean="0"/>
              <a:t>                                     Functional </a:t>
            </a:r>
            <a:r>
              <a:rPr lang="en-IN" b="1" dirty="0"/>
              <a:t>requirements </a:t>
            </a:r>
            <a:endParaRPr lang="en-IN" dirty="0"/>
          </a:p>
          <a:p>
            <a:r>
              <a:rPr lang="en-IN" dirty="0" smtClean="0"/>
              <a:t>                                     Mobile </a:t>
            </a:r>
            <a:r>
              <a:rPr lang="en-IN" dirty="0"/>
              <a:t>number is required for registered user </a:t>
            </a:r>
          </a:p>
          <a:p>
            <a:r>
              <a:rPr lang="en-IN" dirty="0" smtClean="0"/>
              <a:t>                                     An </a:t>
            </a:r>
            <a:r>
              <a:rPr lang="en-IN" dirty="0"/>
              <a:t>OTP will be sent to verify the user </a:t>
            </a:r>
          </a:p>
          <a:p>
            <a:r>
              <a:rPr lang="en-IN" dirty="0" smtClean="0"/>
              <a:t>                                     The </a:t>
            </a:r>
            <a:r>
              <a:rPr lang="en-IN" dirty="0"/>
              <a:t>system performs </a:t>
            </a:r>
          </a:p>
          <a:p>
            <a:r>
              <a:rPr lang="en-IN" dirty="0" smtClean="0"/>
              <a:t>                                     Authorization </a:t>
            </a:r>
            <a:r>
              <a:rPr lang="en-IN" dirty="0"/>
              <a:t>process which decides the user to access the application </a:t>
            </a:r>
          </a:p>
          <a:p>
            <a:r>
              <a:rPr lang="en-IN" dirty="0"/>
              <a:t> </a:t>
            </a:r>
            <a:r>
              <a:rPr lang="en-IN" dirty="0" smtClean="0"/>
              <a:t>                                    User </a:t>
            </a:r>
            <a:r>
              <a:rPr lang="en-IN" dirty="0"/>
              <a:t>must be able to logout after they finished using application </a:t>
            </a:r>
          </a:p>
          <a:p>
            <a:endParaRPr lang="en-IN" dirty="0"/>
          </a:p>
        </p:txBody>
      </p:sp>
    </p:spTree>
    <p:extLst>
      <p:ext uri="{BB962C8B-B14F-4D97-AF65-F5344CB8AC3E}">
        <p14:creationId xmlns:p14="http://schemas.microsoft.com/office/powerpoint/2010/main" val="334507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r>
              <a:rPr lang="en-IN" sz="4000" b="1" dirty="0"/>
              <a:t>1.2. Register New User </a:t>
            </a:r>
            <a:endParaRPr lang="en-IN" sz="4000" dirty="0"/>
          </a:p>
        </p:txBody>
      </p:sp>
      <p:sp>
        <p:nvSpPr>
          <p:cNvPr id="3" name="TextBox 2"/>
          <p:cNvSpPr txBox="1"/>
          <p:nvPr/>
        </p:nvSpPr>
        <p:spPr>
          <a:xfrm>
            <a:off x="0" y="1412776"/>
            <a:ext cx="9144000" cy="2585323"/>
          </a:xfrm>
          <a:prstGeom prst="rect">
            <a:avLst/>
          </a:prstGeom>
          <a:noFill/>
        </p:spPr>
        <p:txBody>
          <a:bodyPr wrap="square" rtlCol="0">
            <a:spAutoFit/>
          </a:bodyPr>
          <a:lstStyle/>
          <a:p>
            <a:r>
              <a:rPr lang="en-IN" b="1" dirty="0"/>
              <a:t>Description of feature </a:t>
            </a:r>
            <a:endParaRPr lang="en-IN" b="1" dirty="0" smtClean="0"/>
          </a:p>
          <a:p>
            <a:endParaRPr lang="en-IN" b="1" dirty="0"/>
          </a:p>
          <a:p>
            <a:r>
              <a:rPr lang="en-IN" dirty="0"/>
              <a:t>This feature can be performed by all users to register new user to </a:t>
            </a:r>
          </a:p>
          <a:p>
            <a:r>
              <a:rPr lang="en-IN" dirty="0"/>
              <a:t>create account</a:t>
            </a:r>
            <a:r>
              <a:rPr lang="en-IN" dirty="0" smtClean="0"/>
              <a:t>.</a:t>
            </a:r>
          </a:p>
          <a:p>
            <a:r>
              <a:rPr lang="en-IN" dirty="0" smtClean="0"/>
              <a:t> </a:t>
            </a:r>
            <a:endParaRPr lang="en-IN" dirty="0"/>
          </a:p>
          <a:p>
            <a:r>
              <a:rPr lang="en-IN" b="1" dirty="0"/>
              <a:t>Functional requirements </a:t>
            </a:r>
            <a:endParaRPr lang="en-IN" dirty="0"/>
          </a:p>
          <a:p>
            <a:endParaRPr lang="en-IN" dirty="0" smtClean="0"/>
          </a:p>
          <a:p>
            <a:r>
              <a:rPr lang="en-IN" dirty="0" smtClean="0"/>
              <a:t>Application </a:t>
            </a:r>
            <a:r>
              <a:rPr lang="en-IN" dirty="0"/>
              <a:t>must be able to verify information </a:t>
            </a:r>
          </a:p>
          <a:p>
            <a:r>
              <a:rPr lang="en-IN" dirty="0" smtClean="0"/>
              <a:t>Application </a:t>
            </a:r>
            <a:r>
              <a:rPr lang="en-IN" dirty="0"/>
              <a:t>must be able to delete information if information is wrong </a:t>
            </a:r>
          </a:p>
        </p:txBody>
      </p:sp>
    </p:spTree>
    <p:extLst>
      <p:ext uri="{BB962C8B-B14F-4D97-AF65-F5344CB8AC3E}">
        <p14:creationId xmlns:p14="http://schemas.microsoft.com/office/powerpoint/2010/main" val="127422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r>
              <a:rPr lang="en-IN" sz="4000" b="1" dirty="0"/>
              <a:t>1.3. Search for booking </a:t>
            </a:r>
            <a:endParaRPr lang="en-IN" sz="4000" dirty="0"/>
          </a:p>
        </p:txBody>
      </p:sp>
      <p:sp>
        <p:nvSpPr>
          <p:cNvPr id="3" name="TextBox 2"/>
          <p:cNvSpPr txBox="1"/>
          <p:nvPr/>
        </p:nvSpPr>
        <p:spPr>
          <a:xfrm>
            <a:off x="0" y="1412776"/>
            <a:ext cx="9144000" cy="3139321"/>
          </a:xfrm>
          <a:prstGeom prst="rect">
            <a:avLst/>
          </a:prstGeom>
          <a:noFill/>
        </p:spPr>
        <p:txBody>
          <a:bodyPr wrap="square" rtlCol="0">
            <a:spAutoFit/>
          </a:bodyPr>
          <a:lstStyle/>
          <a:p>
            <a:r>
              <a:rPr lang="en-IN" b="1" dirty="0"/>
              <a:t>Description of feature </a:t>
            </a:r>
            <a:endParaRPr lang="en-IN" b="1" dirty="0" smtClean="0"/>
          </a:p>
          <a:p>
            <a:endParaRPr lang="en-IN" dirty="0"/>
          </a:p>
          <a:p>
            <a:r>
              <a:rPr lang="en-IN" dirty="0"/>
              <a:t>This feature is found in the application once the user successfully login into their account. User can search hotels according to their requirement </a:t>
            </a:r>
            <a:endParaRPr lang="en-IN" dirty="0" smtClean="0"/>
          </a:p>
          <a:p>
            <a:endParaRPr lang="en-IN" dirty="0"/>
          </a:p>
          <a:p>
            <a:r>
              <a:rPr lang="en-IN" b="1" dirty="0"/>
              <a:t>Functional requirements </a:t>
            </a:r>
            <a:endParaRPr lang="en-IN" b="1" dirty="0" smtClean="0"/>
          </a:p>
          <a:p>
            <a:endParaRPr lang="en-IN" dirty="0"/>
          </a:p>
          <a:p>
            <a:r>
              <a:rPr lang="en-IN" dirty="0" smtClean="0"/>
              <a:t>Application </a:t>
            </a:r>
            <a:r>
              <a:rPr lang="en-IN" dirty="0"/>
              <a:t>must be able to search the database based on search type </a:t>
            </a:r>
          </a:p>
          <a:p>
            <a:r>
              <a:rPr lang="en-IN" dirty="0" smtClean="0"/>
              <a:t>Application </a:t>
            </a:r>
            <a:r>
              <a:rPr lang="en-IN" dirty="0"/>
              <a:t>must be able to filter based on key word entered </a:t>
            </a:r>
          </a:p>
          <a:p>
            <a:r>
              <a:rPr lang="en-IN" dirty="0" smtClean="0"/>
              <a:t>Application </a:t>
            </a:r>
            <a:r>
              <a:rPr lang="en-IN" dirty="0"/>
              <a:t>must be able to show the filtered result in table view. </a:t>
            </a:r>
          </a:p>
          <a:p>
            <a:endParaRPr lang="en-IN" dirty="0"/>
          </a:p>
        </p:txBody>
      </p:sp>
    </p:spTree>
    <p:extLst>
      <p:ext uri="{BB962C8B-B14F-4D97-AF65-F5344CB8AC3E}">
        <p14:creationId xmlns:p14="http://schemas.microsoft.com/office/powerpoint/2010/main" val="41840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r>
              <a:rPr lang="en-IN" sz="4000" b="1" dirty="0"/>
              <a:t>3.1.3. Software requirement </a:t>
            </a:r>
            <a:endParaRPr lang="en-IN" sz="4000" dirty="0"/>
          </a:p>
        </p:txBody>
      </p:sp>
      <p:sp>
        <p:nvSpPr>
          <p:cNvPr id="3" name="TextBox 2"/>
          <p:cNvSpPr txBox="1"/>
          <p:nvPr/>
        </p:nvSpPr>
        <p:spPr>
          <a:xfrm>
            <a:off x="0" y="1412776"/>
            <a:ext cx="9144000" cy="3693319"/>
          </a:xfrm>
          <a:prstGeom prst="rect">
            <a:avLst/>
          </a:prstGeom>
          <a:noFill/>
        </p:spPr>
        <p:txBody>
          <a:bodyPr wrap="square" rtlCol="0">
            <a:spAutoFit/>
          </a:bodyPr>
          <a:lstStyle/>
          <a:p>
            <a:r>
              <a:rPr lang="en-IN" b="1" dirty="0"/>
              <a:t>Operating </a:t>
            </a:r>
            <a:r>
              <a:rPr lang="en-IN" b="1" dirty="0" smtClean="0"/>
              <a:t>System</a:t>
            </a:r>
          </a:p>
          <a:p>
            <a:endParaRPr lang="en-IN" b="1" dirty="0"/>
          </a:p>
          <a:p>
            <a:r>
              <a:rPr lang="en-IN" dirty="0" smtClean="0"/>
              <a:t>minimum </a:t>
            </a:r>
            <a:r>
              <a:rPr lang="en-IN" dirty="0"/>
              <a:t>supported SDK is 19 which is Android 4.4 (</a:t>
            </a:r>
            <a:r>
              <a:rPr lang="en-IN" dirty="0" err="1"/>
              <a:t>kitkat</a:t>
            </a:r>
            <a:r>
              <a:rPr lang="en-IN" dirty="0"/>
              <a:t>). Target SDK is 27 which is Android 8.1(Oreo) as it is most stable, latest and have more user database. </a:t>
            </a:r>
            <a:endParaRPr lang="en-IN" dirty="0" smtClean="0"/>
          </a:p>
          <a:p>
            <a:endParaRPr lang="en-IN" dirty="0"/>
          </a:p>
          <a:p>
            <a:r>
              <a:rPr lang="en-IN" b="1" dirty="0" smtClean="0"/>
              <a:t>Database</a:t>
            </a:r>
          </a:p>
          <a:p>
            <a:endParaRPr lang="en-IN" dirty="0" smtClean="0"/>
          </a:p>
          <a:p>
            <a:r>
              <a:rPr lang="en-IN" dirty="0" smtClean="0"/>
              <a:t>Firebase </a:t>
            </a:r>
            <a:r>
              <a:rPr lang="en-IN" dirty="0"/>
              <a:t>NoSQL real-time database is used. </a:t>
            </a:r>
            <a:endParaRPr lang="en-IN" dirty="0" smtClean="0"/>
          </a:p>
          <a:p>
            <a:endParaRPr lang="en-IN" dirty="0"/>
          </a:p>
          <a:p>
            <a:r>
              <a:rPr lang="en-IN" b="1" dirty="0"/>
              <a:t>Development tools and programming </a:t>
            </a:r>
            <a:r>
              <a:rPr lang="en-IN" b="1" dirty="0" smtClean="0"/>
              <a:t>language</a:t>
            </a:r>
          </a:p>
          <a:p>
            <a:endParaRPr lang="en-IN" b="1" dirty="0"/>
          </a:p>
          <a:p>
            <a:r>
              <a:rPr lang="en-IN" dirty="0" smtClean="0"/>
              <a:t>JAVA </a:t>
            </a:r>
            <a:r>
              <a:rPr lang="en-IN" dirty="0"/>
              <a:t>is used to write whole backend code and XML is used for styling work and firebase is used for server side scripting. </a:t>
            </a:r>
          </a:p>
        </p:txBody>
      </p:sp>
    </p:spTree>
    <p:extLst>
      <p:ext uri="{BB962C8B-B14F-4D97-AF65-F5344CB8AC3E}">
        <p14:creationId xmlns:p14="http://schemas.microsoft.com/office/powerpoint/2010/main" val="3397989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16858"/>
            <a:ext cx="9144000" cy="707886"/>
          </a:xfrm>
          <a:prstGeom prst="rect">
            <a:avLst/>
          </a:prstGeom>
          <a:noFill/>
        </p:spPr>
        <p:txBody>
          <a:bodyPr wrap="square" rtlCol="0">
            <a:spAutoFit/>
          </a:bodyPr>
          <a:lstStyle/>
          <a:p>
            <a:r>
              <a:rPr lang="en-IN" sz="4000" b="1" dirty="0"/>
              <a:t>Chapter 4. </a:t>
            </a:r>
            <a:endParaRPr lang="en-IN" sz="4000" dirty="0"/>
          </a:p>
        </p:txBody>
      </p:sp>
      <p:sp>
        <p:nvSpPr>
          <p:cNvPr id="3" name="TextBox 2"/>
          <p:cNvSpPr txBox="1"/>
          <p:nvPr/>
        </p:nvSpPr>
        <p:spPr>
          <a:xfrm>
            <a:off x="-5114" y="2996952"/>
            <a:ext cx="9144000" cy="646331"/>
          </a:xfrm>
          <a:prstGeom prst="rect">
            <a:avLst/>
          </a:prstGeom>
          <a:noFill/>
        </p:spPr>
        <p:txBody>
          <a:bodyPr wrap="square" rtlCol="0">
            <a:spAutoFit/>
          </a:bodyPr>
          <a:lstStyle/>
          <a:p>
            <a:r>
              <a:rPr lang="en-IN" b="1" dirty="0"/>
              <a:t>Some chapters, coming next, will elaborate the graphical interface of the application by some screenshots from Moto E4 Plus (Android 8.1): </a:t>
            </a:r>
            <a:endParaRPr lang="en-IN" dirty="0"/>
          </a:p>
        </p:txBody>
      </p:sp>
    </p:spTree>
    <p:extLst>
      <p:ext uri="{BB962C8B-B14F-4D97-AF65-F5344CB8AC3E}">
        <p14:creationId xmlns:p14="http://schemas.microsoft.com/office/powerpoint/2010/main" val="1249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707886"/>
          </a:xfrm>
          <a:prstGeom prst="rect">
            <a:avLst/>
          </a:prstGeom>
          <a:noFill/>
        </p:spPr>
        <p:txBody>
          <a:bodyPr wrap="square" rtlCol="0">
            <a:spAutoFit/>
          </a:bodyPr>
          <a:lstStyle/>
          <a:p>
            <a:r>
              <a:rPr lang="en-IN" sz="4000" b="1" dirty="0"/>
              <a:t>4.1. Splash Screen page </a:t>
            </a:r>
            <a:endParaRPr lang="en-IN" sz="4000" dirty="0"/>
          </a:p>
        </p:txBody>
      </p:sp>
      <p:sp>
        <p:nvSpPr>
          <p:cNvPr id="7" name="TextBox 6"/>
          <p:cNvSpPr txBox="1"/>
          <p:nvPr/>
        </p:nvSpPr>
        <p:spPr>
          <a:xfrm>
            <a:off x="11602" y="1397675"/>
            <a:ext cx="5091458" cy="3139321"/>
          </a:xfrm>
          <a:prstGeom prst="rect">
            <a:avLst/>
          </a:prstGeom>
          <a:noFill/>
        </p:spPr>
        <p:txBody>
          <a:bodyPr wrap="square" rtlCol="0">
            <a:spAutoFit/>
          </a:bodyPr>
          <a:lstStyle/>
          <a:p>
            <a:r>
              <a:rPr lang="en-IN" dirty="0"/>
              <a:t>Splash Screen page of the application looks as it is depicted by the screenshot. The name of the application is displayed at the centre of the screen with circular progressive bar which check first if the internet option is enabled or not, if yes then it checks whether the previous user has logged out successfully or not, if not then it will lead to home page directly and if yes, then it’ll redirect user to Intro Screen page where user will be shown some special services and facilities provided by our application.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397675"/>
            <a:ext cx="2880320" cy="512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346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707886"/>
          </a:xfrm>
          <a:prstGeom prst="rect">
            <a:avLst/>
          </a:prstGeom>
          <a:noFill/>
        </p:spPr>
        <p:txBody>
          <a:bodyPr wrap="square" rtlCol="0">
            <a:spAutoFit/>
          </a:bodyPr>
          <a:lstStyle/>
          <a:p>
            <a:r>
              <a:rPr lang="en-IN" sz="4000" b="1" dirty="0"/>
              <a:t>4.2. Intro Screen Page </a:t>
            </a:r>
            <a:endParaRPr lang="en-IN" sz="4000" dirty="0"/>
          </a:p>
        </p:txBody>
      </p:sp>
      <p:sp>
        <p:nvSpPr>
          <p:cNvPr id="7" name="TextBox 6"/>
          <p:cNvSpPr txBox="1"/>
          <p:nvPr/>
        </p:nvSpPr>
        <p:spPr>
          <a:xfrm>
            <a:off x="11602" y="1397675"/>
            <a:ext cx="5091458" cy="1754326"/>
          </a:xfrm>
          <a:prstGeom prst="rect">
            <a:avLst/>
          </a:prstGeom>
          <a:noFill/>
        </p:spPr>
        <p:txBody>
          <a:bodyPr wrap="square" rtlCol="0">
            <a:spAutoFit/>
          </a:bodyPr>
          <a:lstStyle/>
          <a:p>
            <a:r>
              <a:rPr lang="en-IN" dirty="0"/>
              <a:t>Intro Screen page of the application looks as it is depicted by the screenshot. The facilities and services provided by the application is displayed at the centre of the screen. This is supported by skip option and swipe gesture to go to next page, back button. </a:t>
            </a:r>
          </a:p>
        </p:txBody>
      </p:sp>
      <p:sp>
        <p:nvSpPr>
          <p:cNvPr id="5" name="TextBox 4"/>
          <p:cNvSpPr txBox="1"/>
          <p:nvPr/>
        </p:nvSpPr>
        <p:spPr>
          <a:xfrm>
            <a:off x="8802" y="3356992"/>
            <a:ext cx="5787334" cy="1077218"/>
          </a:xfrm>
          <a:prstGeom prst="rect">
            <a:avLst/>
          </a:prstGeom>
          <a:noFill/>
        </p:spPr>
        <p:txBody>
          <a:bodyPr wrap="square" rtlCol="0">
            <a:spAutoFit/>
          </a:bodyPr>
          <a:lstStyle/>
          <a:p>
            <a:r>
              <a:rPr lang="en-IN" sz="3200" b="1" dirty="0"/>
              <a:t>1st Intro Page </a:t>
            </a:r>
            <a:endParaRPr lang="en-IN" sz="3200" dirty="0"/>
          </a:p>
          <a:p>
            <a:r>
              <a:rPr lang="en-IN" sz="3200" b="1" dirty="0"/>
              <a:t>“All Hotels, Around the Globe” </a:t>
            </a:r>
            <a:endParaRPr lang="en-IN" sz="320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7" y="1397675"/>
            <a:ext cx="2843810" cy="50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61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1077218"/>
          </a:xfrm>
          <a:prstGeom prst="rect">
            <a:avLst/>
          </a:prstGeom>
          <a:noFill/>
        </p:spPr>
        <p:txBody>
          <a:bodyPr wrap="square" rtlCol="0">
            <a:spAutoFit/>
          </a:bodyPr>
          <a:lstStyle/>
          <a:p>
            <a:r>
              <a:rPr lang="en-IN" sz="3200" dirty="0"/>
              <a:t>2nd Intro Page </a:t>
            </a:r>
          </a:p>
          <a:p>
            <a:r>
              <a:rPr lang="en-IN" sz="3200" dirty="0"/>
              <a:t>“Free </a:t>
            </a:r>
            <a:r>
              <a:rPr lang="en-IN" sz="3200" dirty="0" err="1"/>
              <a:t>Wi-fi</a:t>
            </a:r>
            <a:r>
              <a:rPr lang="en-IN" sz="3200" dirty="0"/>
              <a:t>” </a:t>
            </a:r>
          </a:p>
        </p:txBody>
      </p:sp>
      <p:sp>
        <p:nvSpPr>
          <p:cNvPr id="5" name="TextBox 4"/>
          <p:cNvSpPr txBox="1"/>
          <p:nvPr/>
        </p:nvSpPr>
        <p:spPr>
          <a:xfrm>
            <a:off x="3629597" y="764704"/>
            <a:ext cx="5787334" cy="1077218"/>
          </a:xfrm>
          <a:prstGeom prst="rect">
            <a:avLst/>
          </a:prstGeom>
          <a:noFill/>
        </p:spPr>
        <p:txBody>
          <a:bodyPr wrap="square" rtlCol="0">
            <a:spAutoFit/>
          </a:bodyPr>
          <a:lstStyle/>
          <a:p>
            <a:r>
              <a:rPr lang="en-IN" sz="3200" dirty="0"/>
              <a:t>3rd Intro Page </a:t>
            </a:r>
          </a:p>
          <a:p>
            <a:r>
              <a:rPr lang="en-IN" sz="3200" dirty="0"/>
              <a:t>“AC Rooms with breakfast free”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700808"/>
            <a:ext cx="2664296" cy="473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036948"/>
            <a:ext cx="2736304" cy="464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47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4th Intro Screen Page </a:t>
            </a:r>
            <a:endParaRPr lang="en-IN" sz="3200" dirty="0"/>
          </a:p>
        </p:txBody>
      </p:sp>
      <p:sp>
        <p:nvSpPr>
          <p:cNvPr id="7" name="TextBox 6"/>
          <p:cNvSpPr txBox="1"/>
          <p:nvPr/>
        </p:nvSpPr>
        <p:spPr>
          <a:xfrm>
            <a:off x="11602" y="1397675"/>
            <a:ext cx="5091458" cy="923330"/>
          </a:xfrm>
          <a:prstGeom prst="rect">
            <a:avLst/>
          </a:prstGeom>
          <a:noFill/>
        </p:spPr>
        <p:txBody>
          <a:bodyPr wrap="square" rtlCol="0">
            <a:spAutoFit/>
          </a:bodyPr>
          <a:lstStyle/>
          <a:p>
            <a:r>
              <a:rPr lang="en-IN" dirty="0"/>
              <a:t>“Book Anytime and pay at the time of checkout” </a:t>
            </a:r>
          </a:p>
          <a:p>
            <a:r>
              <a:rPr lang="en-IN" dirty="0"/>
              <a:t>Check button or left swipe will lead user to our Login Page </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399132"/>
            <a:ext cx="2893402" cy="50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5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4.3. Login </a:t>
            </a:r>
            <a:r>
              <a:rPr lang="en-IN" sz="3200" b="1" dirty="0" smtClean="0"/>
              <a:t>Page</a:t>
            </a:r>
            <a:endParaRPr lang="en-IN" sz="3200" dirty="0"/>
          </a:p>
        </p:txBody>
      </p:sp>
      <p:sp>
        <p:nvSpPr>
          <p:cNvPr id="5" name="TextBox 4"/>
          <p:cNvSpPr txBox="1"/>
          <p:nvPr/>
        </p:nvSpPr>
        <p:spPr>
          <a:xfrm>
            <a:off x="4002235" y="764704"/>
            <a:ext cx="5787334" cy="584775"/>
          </a:xfrm>
          <a:prstGeom prst="rect">
            <a:avLst/>
          </a:prstGeom>
          <a:noFill/>
        </p:spPr>
        <p:txBody>
          <a:bodyPr wrap="square" rtlCol="0">
            <a:spAutoFit/>
          </a:bodyPr>
          <a:lstStyle/>
          <a:p>
            <a:r>
              <a:rPr lang="en-IN" sz="3200" b="1" dirty="0"/>
              <a:t>4.4. Verification Dialog box </a:t>
            </a:r>
            <a:endParaRPr lang="en-IN" sz="3200" dirty="0"/>
          </a:p>
        </p:txBody>
      </p:sp>
      <p:sp>
        <p:nvSpPr>
          <p:cNvPr id="2" name="TextBox 1"/>
          <p:cNvSpPr txBox="1"/>
          <p:nvPr/>
        </p:nvSpPr>
        <p:spPr>
          <a:xfrm>
            <a:off x="179511" y="1303313"/>
            <a:ext cx="3450085" cy="1477328"/>
          </a:xfrm>
          <a:prstGeom prst="rect">
            <a:avLst/>
          </a:prstGeom>
          <a:noFill/>
        </p:spPr>
        <p:txBody>
          <a:bodyPr wrap="square" rtlCol="0">
            <a:spAutoFit/>
          </a:bodyPr>
          <a:lstStyle/>
          <a:p>
            <a:r>
              <a:rPr lang="en-IN" dirty="0"/>
              <a:t>The user will encountered with the Phone Number input textbox with country code box (flag) on left of textbox and verify button to obtain the OTP for further verification. </a:t>
            </a:r>
          </a:p>
        </p:txBody>
      </p:sp>
      <p:sp>
        <p:nvSpPr>
          <p:cNvPr id="7" name="TextBox 6"/>
          <p:cNvSpPr txBox="1"/>
          <p:nvPr/>
        </p:nvSpPr>
        <p:spPr>
          <a:xfrm>
            <a:off x="4002235" y="1340768"/>
            <a:ext cx="5141765" cy="1200329"/>
          </a:xfrm>
          <a:prstGeom prst="rect">
            <a:avLst/>
          </a:prstGeom>
          <a:noFill/>
        </p:spPr>
        <p:txBody>
          <a:bodyPr wrap="square" rtlCol="0">
            <a:spAutoFit/>
          </a:bodyPr>
          <a:lstStyle/>
          <a:p>
            <a:r>
              <a:rPr lang="en-IN" dirty="0"/>
              <a:t>When the user click on the verify button then the application will verify that whether the user is new or registered. And the OTP will be sent to the entered number.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104056"/>
            <a:ext cx="1872208" cy="332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2924467"/>
            <a:ext cx="2121670" cy="377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70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pPr algn="ctr"/>
            <a:r>
              <a:rPr lang="en-IN" sz="4000" b="1" dirty="0" smtClean="0"/>
              <a:t>INTRODUCTION </a:t>
            </a:r>
            <a:endParaRPr lang="en-IN" sz="4000" dirty="0"/>
          </a:p>
        </p:txBody>
      </p:sp>
      <p:sp>
        <p:nvSpPr>
          <p:cNvPr id="3" name="TextBox 2"/>
          <p:cNvSpPr txBox="1"/>
          <p:nvPr/>
        </p:nvSpPr>
        <p:spPr>
          <a:xfrm>
            <a:off x="0" y="1556792"/>
            <a:ext cx="9144000" cy="2862322"/>
          </a:xfrm>
          <a:prstGeom prst="rect">
            <a:avLst/>
          </a:prstGeom>
          <a:noFill/>
        </p:spPr>
        <p:txBody>
          <a:bodyPr wrap="square" rtlCol="0">
            <a:spAutoFit/>
          </a:bodyPr>
          <a:lstStyle/>
          <a:p>
            <a:pPr algn="just"/>
            <a:r>
              <a:rPr lang="en-IN" dirty="0" smtClean="0"/>
              <a:t>This </a:t>
            </a:r>
            <a:r>
              <a:rPr lang="en-IN" dirty="0"/>
              <a:t>report consists of the details regarding the project done for Final Project Submission. The project is about building an android application which bestow its users the reliability to book the hotel on minimal price with ‘book a ride’ </a:t>
            </a:r>
            <a:r>
              <a:rPr lang="en-IN" dirty="0" smtClean="0"/>
              <a:t>options.</a:t>
            </a:r>
          </a:p>
          <a:p>
            <a:pPr algn="just"/>
            <a:r>
              <a:rPr lang="en-IN" dirty="0" smtClean="0"/>
              <a:t> It’s </a:t>
            </a:r>
            <a:r>
              <a:rPr lang="en-IN" dirty="0"/>
              <a:t>android application that allows you to make online hotel reservations. It owes its increasing popularity to: </a:t>
            </a:r>
            <a:endParaRPr lang="en-IN" dirty="0" smtClean="0"/>
          </a:p>
          <a:p>
            <a:pPr algn="just"/>
            <a:endParaRPr lang="en-IN" dirty="0"/>
          </a:p>
          <a:p>
            <a:pPr algn="just"/>
            <a:r>
              <a:rPr lang="en-IN" b="1" dirty="0" smtClean="0"/>
              <a:t>Convenience </a:t>
            </a:r>
            <a:r>
              <a:rPr lang="en-IN" dirty="0"/>
              <a:t>– saves you tons of time net surfing, talking to agents, phoning hotels, etc. </a:t>
            </a:r>
          </a:p>
          <a:p>
            <a:pPr algn="just"/>
            <a:r>
              <a:rPr lang="en-IN" b="1" dirty="0" smtClean="0"/>
              <a:t>Security </a:t>
            </a:r>
            <a:r>
              <a:rPr lang="en-IN" dirty="0"/>
              <a:t>– a user’s privacy and financial information is protected. </a:t>
            </a:r>
          </a:p>
          <a:p>
            <a:pPr algn="just"/>
            <a:r>
              <a:rPr lang="en-IN" b="1" dirty="0" smtClean="0"/>
              <a:t>Cost-effectiveness </a:t>
            </a:r>
            <a:r>
              <a:rPr lang="en-IN" dirty="0"/>
              <a:t>– allows spotting deals and taking advantage of loyalty programs </a:t>
            </a:r>
          </a:p>
          <a:p>
            <a:pPr algn="just"/>
            <a:endParaRPr lang="en-IN" dirty="0"/>
          </a:p>
        </p:txBody>
      </p:sp>
    </p:spTree>
    <p:extLst>
      <p:ext uri="{BB962C8B-B14F-4D97-AF65-F5344CB8AC3E}">
        <p14:creationId xmlns:p14="http://schemas.microsoft.com/office/powerpoint/2010/main" val="1359988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4.5. Registration Page </a:t>
            </a:r>
            <a:endParaRPr lang="en-IN" sz="3200" dirty="0"/>
          </a:p>
        </p:txBody>
      </p:sp>
      <p:sp>
        <p:nvSpPr>
          <p:cNvPr id="5" name="TextBox 4"/>
          <p:cNvSpPr txBox="1"/>
          <p:nvPr/>
        </p:nvSpPr>
        <p:spPr>
          <a:xfrm>
            <a:off x="4002235" y="764704"/>
            <a:ext cx="5787334" cy="584775"/>
          </a:xfrm>
          <a:prstGeom prst="rect">
            <a:avLst/>
          </a:prstGeom>
          <a:noFill/>
        </p:spPr>
        <p:txBody>
          <a:bodyPr wrap="square" rtlCol="0">
            <a:spAutoFit/>
          </a:bodyPr>
          <a:lstStyle/>
          <a:p>
            <a:r>
              <a:rPr lang="en-IN" sz="3200" b="1" dirty="0"/>
              <a:t>4.6. Home Page </a:t>
            </a:r>
            <a:endParaRPr lang="en-IN" sz="3200" dirty="0"/>
          </a:p>
        </p:txBody>
      </p:sp>
      <p:sp>
        <p:nvSpPr>
          <p:cNvPr id="2" name="TextBox 1"/>
          <p:cNvSpPr txBox="1"/>
          <p:nvPr/>
        </p:nvSpPr>
        <p:spPr>
          <a:xfrm>
            <a:off x="179511" y="1303313"/>
            <a:ext cx="3450085" cy="923330"/>
          </a:xfrm>
          <a:prstGeom prst="rect">
            <a:avLst/>
          </a:prstGeom>
          <a:noFill/>
        </p:spPr>
        <p:txBody>
          <a:bodyPr wrap="square" rtlCol="0">
            <a:spAutoFit/>
          </a:bodyPr>
          <a:lstStyle/>
          <a:p>
            <a:r>
              <a:rPr lang="en-IN" dirty="0"/>
              <a:t>It consists of different information that’s mandatory for the user to complete the registration process. </a:t>
            </a:r>
          </a:p>
        </p:txBody>
      </p:sp>
      <p:sp>
        <p:nvSpPr>
          <p:cNvPr id="7" name="TextBox 6"/>
          <p:cNvSpPr txBox="1"/>
          <p:nvPr/>
        </p:nvSpPr>
        <p:spPr>
          <a:xfrm>
            <a:off x="4002235" y="1340768"/>
            <a:ext cx="5141765" cy="369332"/>
          </a:xfrm>
          <a:prstGeom prst="rect">
            <a:avLst/>
          </a:prstGeom>
          <a:noFill/>
        </p:spPr>
        <p:txBody>
          <a:bodyPr wrap="square" rtlCol="0">
            <a:spAutoFit/>
          </a:bodyPr>
          <a:lstStyle/>
          <a:p>
            <a:r>
              <a:rPr lang="en-IN" dirty="0"/>
              <a:t>Home page is shown below in the screenshot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104056"/>
            <a:ext cx="1872208" cy="332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8202" y="2060847"/>
            <a:ext cx="2092408" cy="371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892" y="2060848"/>
            <a:ext cx="2092408" cy="371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33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4.7. Search Localities </a:t>
            </a:r>
            <a:endParaRPr lang="en-IN" sz="3200" dirty="0"/>
          </a:p>
        </p:txBody>
      </p:sp>
      <p:sp>
        <p:nvSpPr>
          <p:cNvPr id="7" name="TextBox 6"/>
          <p:cNvSpPr txBox="1"/>
          <p:nvPr/>
        </p:nvSpPr>
        <p:spPr>
          <a:xfrm>
            <a:off x="11602" y="1397675"/>
            <a:ext cx="5091458" cy="1200329"/>
          </a:xfrm>
          <a:prstGeom prst="rect">
            <a:avLst/>
          </a:prstGeom>
          <a:noFill/>
        </p:spPr>
        <p:txBody>
          <a:bodyPr wrap="square" rtlCol="0">
            <a:spAutoFit/>
          </a:bodyPr>
          <a:lstStyle/>
          <a:p>
            <a:endParaRPr lang="en-IN" dirty="0"/>
          </a:p>
          <a:p>
            <a:r>
              <a:rPr lang="en-IN" dirty="0" smtClean="0"/>
              <a:t>Check </a:t>
            </a:r>
            <a:r>
              <a:rPr lang="en-IN" dirty="0"/>
              <a:t>in, check out and number of guests with number of rooms </a:t>
            </a:r>
          </a:p>
          <a:p>
            <a:r>
              <a:rPr lang="en-IN" dirty="0" smtClean="0"/>
              <a:t>Some </a:t>
            </a:r>
            <a:r>
              <a:rPr lang="en-IN" dirty="0"/>
              <a:t>selected cities which are collaborating with us. </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3486" y="1397676"/>
            <a:ext cx="2844629" cy="505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716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4.8. Booking process </a:t>
            </a:r>
            <a:endParaRPr lang="en-IN" sz="3200" dirty="0"/>
          </a:p>
        </p:txBody>
      </p:sp>
      <p:sp>
        <p:nvSpPr>
          <p:cNvPr id="2" name="TextBox 1"/>
          <p:cNvSpPr txBox="1"/>
          <p:nvPr/>
        </p:nvSpPr>
        <p:spPr>
          <a:xfrm>
            <a:off x="175466" y="1074501"/>
            <a:ext cx="3450085" cy="1477328"/>
          </a:xfrm>
          <a:prstGeom prst="rect">
            <a:avLst/>
          </a:prstGeom>
          <a:noFill/>
        </p:spPr>
        <p:txBody>
          <a:bodyPr wrap="square" rtlCol="0">
            <a:spAutoFit/>
          </a:bodyPr>
          <a:lstStyle/>
          <a:p>
            <a:r>
              <a:rPr lang="en-IN" dirty="0"/>
              <a:t>Let us suppose the user want to book a hotel </a:t>
            </a:r>
            <a:r>
              <a:rPr lang="en-IN" dirty="0" smtClean="0"/>
              <a:t>in </a:t>
            </a:r>
            <a:r>
              <a:rPr lang="en-IN" dirty="0" err="1"/>
              <a:t>lucknow</a:t>
            </a:r>
            <a:r>
              <a:rPr lang="en-IN" dirty="0"/>
              <a:t>. </a:t>
            </a:r>
            <a:endParaRPr lang="en-IN" dirty="0" smtClean="0"/>
          </a:p>
          <a:p>
            <a:endParaRPr lang="en-IN" dirty="0" smtClean="0"/>
          </a:p>
          <a:p>
            <a:r>
              <a:rPr lang="en-IN" b="1" dirty="0"/>
              <a:t>Step 1</a:t>
            </a:r>
            <a:r>
              <a:rPr lang="en-IN" dirty="0"/>
              <a:t>: Click on the Lucknow city icon. </a:t>
            </a:r>
          </a:p>
        </p:txBody>
      </p:sp>
      <p:sp>
        <p:nvSpPr>
          <p:cNvPr id="7" name="TextBox 6"/>
          <p:cNvSpPr txBox="1"/>
          <p:nvPr/>
        </p:nvSpPr>
        <p:spPr>
          <a:xfrm>
            <a:off x="3957009" y="1074501"/>
            <a:ext cx="5141765" cy="646331"/>
          </a:xfrm>
          <a:prstGeom prst="rect">
            <a:avLst/>
          </a:prstGeom>
          <a:noFill/>
        </p:spPr>
        <p:txBody>
          <a:bodyPr wrap="square" rtlCol="0">
            <a:spAutoFit/>
          </a:bodyPr>
          <a:lstStyle/>
          <a:p>
            <a:r>
              <a:rPr lang="en-IN" b="1" dirty="0"/>
              <a:t>Step 2</a:t>
            </a:r>
            <a:r>
              <a:rPr lang="en-IN" dirty="0"/>
              <a:t>: Select the hotel along with arrival and departing date. </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9" y="2420888"/>
            <a:ext cx="2376264" cy="422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0734" y="1916832"/>
            <a:ext cx="2350399" cy="417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271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465" y="439504"/>
            <a:ext cx="3450085" cy="1200329"/>
          </a:xfrm>
          <a:prstGeom prst="rect">
            <a:avLst/>
          </a:prstGeom>
          <a:noFill/>
        </p:spPr>
        <p:txBody>
          <a:bodyPr wrap="square" rtlCol="0">
            <a:spAutoFit/>
          </a:bodyPr>
          <a:lstStyle/>
          <a:p>
            <a:r>
              <a:rPr lang="en-IN" b="1" dirty="0"/>
              <a:t>Step 3: </a:t>
            </a:r>
            <a:r>
              <a:rPr lang="en-IN" dirty="0"/>
              <a:t>The user can hire a bike at very nominal </a:t>
            </a:r>
            <a:r>
              <a:rPr lang="en-IN" dirty="0" smtClean="0"/>
              <a:t>charges </a:t>
            </a:r>
            <a:r>
              <a:rPr lang="en-IN" dirty="0"/>
              <a:t>and can change guest name at the time </a:t>
            </a:r>
          </a:p>
          <a:p>
            <a:r>
              <a:rPr lang="en-IN" dirty="0"/>
              <a:t>of booking </a:t>
            </a:r>
          </a:p>
        </p:txBody>
      </p:sp>
      <p:sp>
        <p:nvSpPr>
          <p:cNvPr id="7" name="TextBox 6"/>
          <p:cNvSpPr txBox="1"/>
          <p:nvPr/>
        </p:nvSpPr>
        <p:spPr>
          <a:xfrm>
            <a:off x="3957009" y="716502"/>
            <a:ext cx="5141765" cy="646331"/>
          </a:xfrm>
          <a:prstGeom prst="rect">
            <a:avLst/>
          </a:prstGeom>
          <a:noFill/>
        </p:spPr>
        <p:txBody>
          <a:bodyPr wrap="square" rtlCol="0">
            <a:spAutoFit/>
          </a:bodyPr>
          <a:lstStyle/>
          <a:p>
            <a:r>
              <a:rPr lang="en-IN" b="1" dirty="0"/>
              <a:t>Step 4: </a:t>
            </a:r>
            <a:r>
              <a:rPr lang="en-IN" dirty="0"/>
              <a:t>The user have to click on “BOOK </a:t>
            </a:r>
          </a:p>
          <a:p>
            <a:r>
              <a:rPr lang="en-IN" dirty="0"/>
              <a:t>ROOM” to confirm the booking </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916832"/>
            <a:ext cx="2376263" cy="422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1915553"/>
            <a:ext cx="2362762" cy="420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2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4.9. User Profile </a:t>
            </a:r>
            <a:endParaRPr lang="en-IN" sz="3200" dirty="0"/>
          </a:p>
        </p:txBody>
      </p:sp>
      <p:sp>
        <p:nvSpPr>
          <p:cNvPr id="5" name="TextBox 4"/>
          <p:cNvSpPr txBox="1"/>
          <p:nvPr/>
        </p:nvSpPr>
        <p:spPr>
          <a:xfrm>
            <a:off x="4002235" y="764704"/>
            <a:ext cx="5787334" cy="584775"/>
          </a:xfrm>
          <a:prstGeom prst="rect">
            <a:avLst/>
          </a:prstGeom>
          <a:noFill/>
        </p:spPr>
        <p:txBody>
          <a:bodyPr wrap="square" rtlCol="0">
            <a:spAutoFit/>
          </a:bodyPr>
          <a:lstStyle/>
          <a:p>
            <a:r>
              <a:rPr lang="en-IN" sz="3200" b="1" dirty="0"/>
              <a:t>4.10. Profile page </a:t>
            </a:r>
            <a:endParaRPr lang="en-IN" sz="3200" dirty="0"/>
          </a:p>
        </p:txBody>
      </p:sp>
      <p:sp>
        <p:nvSpPr>
          <p:cNvPr id="2" name="TextBox 1"/>
          <p:cNvSpPr txBox="1"/>
          <p:nvPr/>
        </p:nvSpPr>
        <p:spPr>
          <a:xfrm>
            <a:off x="179510" y="1057091"/>
            <a:ext cx="3450085" cy="2308324"/>
          </a:xfrm>
          <a:prstGeom prst="rect">
            <a:avLst/>
          </a:prstGeom>
          <a:noFill/>
        </p:spPr>
        <p:txBody>
          <a:bodyPr wrap="square" rtlCol="0">
            <a:spAutoFit/>
          </a:bodyPr>
          <a:lstStyle/>
          <a:p>
            <a:r>
              <a:rPr lang="en-IN" dirty="0" smtClean="0"/>
              <a:t>Different </a:t>
            </a:r>
            <a:r>
              <a:rPr lang="en-IN" dirty="0"/>
              <a:t>help and support services are also provided by the application which includes FAQs, </a:t>
            </a:r>
            <a:r>
              <a:rPr lang="en-IN" dirty="0" smtClean="0"/>
              <a:t>feedback </a:t>
            </a:r>
            <a:r>
              <a:rPr lang="en-IN" dirty="0"/>
              <a:t>regarding to their booking, their experience using the application for booking. </a:t>
            </a:r>
          </a:p>
          <a:p>
            <a:r>
              <a:rPr lang="en-IN" dirty="0" smtClean="0"/>
              <a:t>The </a:t>
            </a:r>
            <a:r>
              <a:rPr lang="en-IN" dirty="0"/>
              <a:t>user can logout the session from the account </a:t>
            </a:r>
            <a:r>
              <a:rPr lang="en-IN" dirty="0" smtClean="0"/>
              <a:t>section.</a:t>
            </a:r>
            <a:endParaRPr lang="en-IN" dirty="0"/>
          </a:p>
        </p:txBody>
      </p:sp>
      <p:sp>
        <p:nvSpPr>
          <p:cNvPr id="7" name="TextBox 6"/>
          <p:cNvSpPr txBox="1"/>
          <p:nvPr/>
        </p:nvSpPr>
        <p:spPr>
          <a:xfrm>
            <a:off x="4002235" y="1340768"/>
            <a:ext cx="5141765" cy="369332"/>
          </a:xfrm>
          <a:prstGeom prst="rect">
            <a:avLst/>
          </a:prstGeom>
          <a:noFill/>
        </p:spPr>
        <p:txBody>
          <a:bodyPr wrap="square" rtlCol="0">
            <a:spAutoFit/>
          </a:bodyPr>
          <a:lstStyle/>
          <a:p>
            <a:r>
              <a:rPr lang="en-IN" dirty="0" smtClean="0"/>
              <a:t>profile </a:t>
            </a:r>
            <a:r>
              <a:rPr lang="en-IN" dirty="0"/>
              <a:t>page where </a:t>
            </a:r>
            <a:r>
              <a:rPr lang="en-IN" dirty="0" smtClean="0"/>
              <a:t>user </a:t>
            </a:r>
            <a:r>
              <a:rPr lang="en-IN" dirty="0"/>
              <a:t>can easily make the changes. </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366159"/>
            <a:ext cx="1872208" cy="3328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913" y="2060846"/>
            <a:ext cx="2092408" cy="371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376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584775"/>
          </a:xfrm>
          <a:prstGeom prst="rect">
            <a:avLst/>
          </a:prstGeom>
          <a:noFill/>
        </p:spPr>
        <p:txBody>
          <a:bodyPr wrap="square" rtlCol="0">
            <a:spAutoFit/>
          </a:bodyPr>
          <a:lstStyle/>
          <a:p>
            <a:r>
              <a:rPr lang="en-IN" sz="3200" b="1" dirty="0"/>
              <a:t>4.11. Payments and Wallet </a:t>
            </a:r>
            <a:endParaRPr lang="en-IN" sz="3200" dirty="0"/>
          </a:p>
        </p:txBody>
      </p:sp>
      <p:sp>
        <p:nvSpPr>
          <p:cNvPr id="5" name="TextBox 4"/>
          <p:cNvSpPr txBox="1"/>
          <p:nvPr/>
        </p:nvSpPr>
        <p:spPr>
          <a:xfrm>
            <a:off x="4725654" y="764704"/>
            <a:ext cx="5787334" cy="584775"/>
          </a:xfrm>
          <a:prstGeom prst="rect">
            <a:avLst/>
          </a:prstGeom>
          <a:noFill/>
        </p:spPr>
        <p:txBody>
          <a:bodyPr wrap="square" rtlCol="0">
            <a:spAutoFit/>
          </a:bodyPr>
          <a:lstStyle/>
          <a:p>
            <a:r>
              <a:rPr lang="en-IN" sz="3200" b="1" dirty="0"/>
              <a:t>4.12. Refer and earn </a:t>
            </a:r>
            <a:endParaRPr lang="en-IN" sz="3200" dirty="0"/>
          </a:p>
        </p:txBody>
      </p:sp>
      <p:sp>
        <p:nvSpPr>
          <p:cNvPr id="2" name="TextBox 1"/>
          <p:cNvSpPr txBox="1"/>
          <p:nvPr/>
        </p:nvSpPr>
        <p:spPr>
          <a:xfrm>
            <a:off x="179510" y="1057091"/>
            <a:ext cx="3450085" cy="923330"/>
          </a:xfrm>
          <a:prstGeom prst="rect">
            <a:avLst/>
          </a:prstGeom>
          <a:noFill/>
        </p:spPr>
        <p:txBody>
          <a:bodyPr wrap="square" rtlCol="0">
            <a:spAutoFit/>
          </a:bodyPr>
          <a:lstStyle/>
          <a:p>
            <a:r>
              <a:rPr lang="en-IN" dirty="0"/>
              <a:t>The application also supports different latest payment options based on </a:t>
            </a:r>
            <a:r>
              <a:rPr lang="en-IN" dirty="0" err="1"/>
              <a:t>paytm</a:t>
            </a:r>
            <a:r>
              <a:rPr lang="en-IN" dirty="0"/>
              <a:t> and UPIs </a:t>
            </a:r>
            <a:r>
              <a:rPr lang="en-IN" dirty="0" smtClean="0"/>
              <a:t>.</a:t>
            </a:r>
            <a:endParaRPr lang="en-IN" dirty="0"/>
          </a:p>
        </p:txBody>
      </p:sp>
      <p:sp>
        <p:nvSpPr>
          <p:cNvPr id="7" name="TextBox 6"/>
          <p:cNvSpPr txBox="1"/>
          <p:nvPr/>
        </p:nvSpPr>
        <p:spPr>
          <a:xfrm>
            <a:off x="4725654" y="1340768"/>
            <a:ext cx="4418346" cy="923330"/>
          </a:xfrm>
          <a:prstGeom prst="rect">
            <a:avLst/>
          </a:prstGeom>
          <a:noFill/>
        </p:spPr>
        <p:txBody>
          <a:bodyPr wrap="square" rtlCol="0">
            <a:spAutoFit/>
          </a:bodyPr>
          <a:lstStyle/>
          <a:p>
            <a:r>
              <a:rPr lang="en-IN" dirty="0"/>
              <a:t>A cool stuff in the application which provides the user to earn some extra cash by referring a friend to join trip planner. </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348880"/>
            <a:ext cx="2448272" cy="4352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5" y="2348880"/>
            <a:ext cx="2480242" cy="440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65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1323439"/>
          </a:xfrm>
          <a:prstGeom prst="rect">
            <a:avLst/>
          </a:prstGeom>
          <a:noFill/>
        </p:spPr>
        <p:txBody>
          <a:bodyPr wrap="square" rtlCol="0">
            <a:spAutoFit/>
          </a:bodyPr>
          <a:lstStyle/>
          <a:p>
            <a:r>
              <a:rPr lang="en-IN" sz="4000" b="1" dirty="0"/>
              <a:t>Chapter 5. </a:t>
            </a:r>
            <a:endParaRPr lang="en-IN" sz="4000" dirty="0"/>
          </a:p>
          <a:p>
            <a:r>
              <a:rPr lang="en-IN" sz="4000" b="1" dirty="0"/>
              <a:t>Data flow Diagram (DFD) </a:t>
            </a:r>
            <a:endParaRPr lang="en-IN" sz="4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5" y="2042360"/>
            <a:ext cx="9007816" cy="462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142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707886"/>
          </a:xfrm>
          <a:prstGeom prst="rect">
            <a:avLst/>
          </a:prstGeom>
          <a:noFill/>
        </p:spPr>
        <p:txBody>
          <a:bodyPr wrap="square" rtlCol="0">
            <a:spAutoFit/>
          </a:bodyPr>
          <a:lstStyle/>
          <a:p>
            <a:r>
              <a:rPr lang="en-IN" sz="4000" b="1" dirty="0"/>
              <a:t>CONCLUSION</a:t>
            </a:r>
            <a:endParaRPr lang="en-IN" sz="4000" dirty="0"/>
          </a:p>
        </p:txBody>
      </p:sp>
      <p:sp>
        <p:nvSpPr>
          <p:cNvPr id="2" name="TextBox 1"/>
          <p:cNvSpPr txBox="1"/>
          <p:nvPr/>
        </p:nvSpPr>
        <p:spPr>
          <a:xfrm>
            <a:off x="106245" y="1412776"/>
            <a:ext cx="8941615" cy="2308324"/>
          </a:xfrm>
          <a:prstGeom prst="rect">
            <a:avLst/>
          </a:prstGeom>
          <a:noFill/>
        </p:spPr>
        <p:txBody>
          <a:bodyPr wrap="none" rtlCol="0">
            <a:spAutoFit/>
          </a:bodyPr>
          <a:lstStyle/>
          <a:p>
            <a:r>
              <a:rPr lang="en-IN" dirty="0"/>
              <a:t>The application is focused only on booking hotels. As of now, the number of customers is</a:t>
            </a:r>
          </a:p>
          <a:p>
            <a:r>
              <a:rPr lang="en-IN" dirty="0"/>
              <a:t>growing rapidly and numbers of hotels are also very high, so that a customer must have some</a:t>
            </a:r>
          </a:p>
          <a:p>
            <a:r>
              <a:rPr lang="en-IN" dirty="0"/>
              <a:t>enhanced technology and mechanism to make all the process easy and fluent. Booking Hotel</a:t>
            </a:r>
          </a:p>
          <a:p>
            <a:r>
              <a:rPr lang="en-IN" dirty="0"/>
              <a:t>is very essential task and it should be easy. This application makes this very handy and facile.</a:t>
            </a:r>
          </a:p>
          <a:p>
            <a:r>
              <a:rPr lang="en-IN" dirty="0"/>
              <a:t>Hence, here we come with the idea of making some superficial platform like an android</a:t>
            </a:r>
          </a:p>
          <a:p>
            <a:r>
              <a:rPr lang="en-IN" dirty="0"/>
              <a:t>application which is in reach of most of the common smart phone users. This application</a:t>
            </a:r>
          </a:p>
          <a:p>
            <a:r>
              <a:rPr lang="en-IN" dirty="0"/>
              <a:t>allows users to book hotel rooms through android phones. To use this application user may</a:t>
            </a:r>
          </a:p>
          <a:p>
            <a:r>
              <a:rPr lang="en-IN" dirty="0"/>
              <a:t>require android phone along with internet connection.</a:t>
            </a:r>
          </a:p>
        </p:txBody>
      </p:sp>
    </p:spTree>
    <p:extLst>
      <p:ext uri="{BB962C8B-B14F-4D97-AF65-F5344CB8AC3E}">
        <p14:creationId xmlns:p14="http://schemas.microsoft.com/office/powerpoint/2010/main" val="404949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3" y="400016"/>
            <a:ext cx="9144000" cy="707886"/>
          </a:xfrm>
          <a:prstGeom prst="rect">
            <a:avLst/>
          </a:prstGeom>
          <a:noFill/>
        </p:spPr>
        <p:txBody>
          <a:bodyPr wrap="square" rtlCol="0">
            <a:spAutoFit/>
          </a:bodyPr>
          <a:lstStyle/>
          <a:p>
            <a:r>
              <a:rPr lang="en-IN" sz="4000" b="1" dirty="0"/>
              <a:t>REFERENCES</a:t>
            </a:r>
            <a:endParaRPr lang="en-IN" sz="4000" dirty="0"/>
          </a:p>
        </p:txBody>
      </p:sp>
      <p:sp>
        <p:nvSpPr>
          <p:cNvPr id="2" name="TextBox 1"/>
          <p:cNvSpPr txBox="1"/>
          <p:nvPr/>
        </p:nvSpPr>
        <p:spPr>
          <a:xfrm>
            <a:off x="106245" y="1412776"/>
            <a:ext cx="2890407" cy="1477328"/>
          </a:xfrm>
          <a:prstGeom prst="rect">
            <a:avLst/>
          </a:prstGeom>
          <a:noFill/>
        </p:spPr>
        <p:txBody>
          <a:bodyPr wrap="none" rtlCol="0">
            <a:spAutoFit/>
          </a:bodyPr>
          <a:lstStyle/>
          <a:p>
            <a:r>
              <a:rPr lang="en-IN" b="1" dirty="0"/>
              <a:t>1. </a:t>
            </a:r>
            <a:r>
              <a:rPr lang="en-IN" dirty="0"/>
              <a:t>www.wikipedia.org</a:t>
            </a:r>
          </a:p>
          <a:p>
            <a:r>
              <a:rPr lang="en-IN" b="1" dirty="0"/>
              <a:t>2. </a:t>
            </a:r>
            <a:r>
              <a:rPr lang="en-IN" dirty="0"/>
              <a:t>www.firebase.google.com</a:t>
            </a:r>
          </a:p>
          <a:p>
            <a:r>
              <a:rPr lang="en-IN" b="1" dirty="0"/>
              <a:t>3. </a:t>
            </a:r>
            <a:r>
              <a:rPr lang="en-IN" dirty="0"/>
              <a:t>www.stackoverflow.com</a:t>
            </a:r>
          </a:p>
          <a:p>
            <a:r>
              <a:rPr lang="en-IN" b="1" dirty="0"/>
              <a:t>4. </a:t>
            </a:r>
            <a:r>
              <a:rPr lang="en-IN" dirty="0"/>
              <a:t>www.github.com</a:t>
            </a:r>
          </a:p>
          <a:p>
            <a:r>
              <a:rPr lang="en-IN" b="1" dirty="0"/>
              <a:t>5. </a:t>
            </a:r>
            <a:r>
              <a:rPr lang="en-IN" dirty="0"/>
              <a:t>www.android-arsanel.com</a:t>
            </a:r>
          </a:p>
        </p:txBody>
      </p:sp>
    </p:spTree>
    <p:extLst>
      <p:ext uri="{BB962C8B-B14F-4D97-AF65-F5344CB8AC3E}">
        <p14:creationId xmlns:p14="http://schemas.microsoft.com/office/powerpoint/2010/main" val="105986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pPr algn="ctr"/>
            <a:r>
              <a:rPr lang="en-IN" sz="4000" b="1" dirty="0" smtClean="0"/>
              <a:t>Abstract</a:t>
            </a:r>
            <a:endParaRPr lang="en-IN" sz="4000" dirty="0"/>
          </a:p>
        </p:txBody>
      </p:sp>
      <p:sp>
        <p:nvSpPr>
          <p:cNvPr id="3" name="TextBox 2"/>
          <p:cNvSpPr txBox="1"/>
          <p:nvPr/>
        </p:nvSpPr>
        <p:spPr>
          <a:xfrm>
            <a:off x="0" y="1556792"/>
            <a:ext cx="9144000" cy="2862322"/>
          </a:xfrm>
          <a:prstGeom prst="rect">
            <a:avLst/>
          </a:prstGeom>
          <a:noFill/>
        </p:spPr>
        <p:txBody>
          <a:bodyPr wrap="square" rtlCol="0">
            <a:spAutoFit/>
          </a:bodyPr>
          <a:lstStyle/>
          <a:p>
            <a:r>
              <a:rPr lang="en-IN" dirty="0"/>
              <a:t>This android application has been developed on Android Studio version 3.1.2. It has been named “Trip Planner”. It just requires user to input their phone </a:t>
            </a:r>
            <a:r>
              <a:rPr lang="en-IN" dirty="0" smtClean="0"/>
              <a:t>number just </a:t>
            </a:r>
            <a:r>
              <a:rPr lang="en-IN" dirty="0"/>
              <a:t>by entering their phone number and an OTP will be used to verify the user. Authenticated user records can be seen on firebase database Firebase provides a real-time database and backend as a service. The database or the records is being managed very dynamically. One can view the records on Firebase. After authentication, user can book hotels with complimentary breakfast and ‘book a ride’ option. Trip Planner have transparent business model, it lets users to pay on arrival on any booking. </a:t>
            </a:r>
            <a:endParaRPr lang="en-IN" dirty="0" smtClean="0"/>
          </a:p>
          <a:p>
            <a:endParaRPr lang="en-IN" dirty="0"/>
          </a:p>
          <a:p>
            <a:r>
              <a:rPr lang="en-IN" dirty="0"/>
              <a:t>The android package kit (APK) is of only about 41 Megabytes. </a:t>
            </a:r>
          </a:p>
        </p:txBody>
      </p:sp>
    </p:spTree>
    <p:extLst>
      <p:ext uri="{BB962C8B-B14F-4D97-AF65-F5344CB8AC3E}">
        <p14:creationId xmlns:p14="http://schemas.microsoft.com/office/powerpoint/2010/main" val="234178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1323439"/>
          </a:xfrm>
          <a:prstGeom prst="rect">
            <a:avLst/>
          </a:prstGeom>
          <a:noFill/>
        </p:spPr>
        <p:txBody>
          <a:bodyPr wrap="square" rtlCol="0">
            <a:spAutoFit/>
          </a:bodyPr>
          <a:lstStyle/>
          <a:p>
            <a:r>
              <a:rPr lang="en-IN" sz="4000" b="1" dirty="0"/>
              <a:t>Chapter 1. </a:t>
            </a:r>
            <a:endParaRPr lang="en-IN" sz="4000" dirty="0"/>
          </a:p>
          <a:p>
            <a:r>
              <a:rPr lang="en-IN" sz="4000" b="1" dirty="0"/>
              <a:t>Frameworks and Platform </a:t>
            </a:r>
            <a:endParaRPr lang="en-IN" sz="4000" dirty="0"/>
          </a:p>
        </p:txBody>
      </p:sp>
      <p:sp>
        <p:nvSpPr>
          <p:cNvPr id="3" name="TextBox 2"/>
          <p:cNvSpPr txBox="1"/>
          <p:nvPr/>
        </p:nvSpPr>
        <p:spPr>
          <a:xfrm>
            <a:off x="0" y="1916832"/>
            <a:ext cx="9144000" cy="646331"/>
          </a:xfrm>
          <a:prstGeom prst="rect">
            <a:avLst/>
          </a:prstGeom>
          <a:noFill/>
        </p:spPr>
        <p:txBody>
          <a:bodyPr wrap="square" rtlCol="0">
            <a:spAutoFit/>
          </a:bodyPr>
          <a:lstStyle/>
          <a:p>
            <a:r>
              <a:rPr lang="en-IN" dirty="0"/>
              <a:t>This chapter will describe in brief, all the frameworks and technologies which have been used throughout the development of the application. </a:t>
            </a:r>
          </a:p>
        </p:txBody>
      </p:sp>
      <p:sp>
        <p:nvSpPr>
          <p:cNvPr id="4" name="TextBox 3"/>
          <p:cNvSpPr txBox="1"/>
          <p:nvPr/>
        </p:nvSpPr>
        <p:spPr>
          <a:xfrm>
            <a:off x="-27353" y="2780928"/>
            <a:ext cx="9144000" cy="707886"/>
          </a:xfrm>
          <a:prstGeom prst="rect">
            <a:avLst/>
          </a:prstGeom>
          <a:noFill/>
        </p:spPr>
        <p:txBody>
          <a:bodyPr wrap="square" rtlCol="0">
            <a:spAutoFit/>
          </a:bodyPr>
          <a:lstStyle/>
          <a:p>
            <a:r>
              <a:rPr lang="en-IN" sz="4000" b="1" dirty="0"/>
              <a:t>1.1. Android Studio </a:t>
            </a:r>
            <a:endParaRPr lang="en-IN" sz="4000" dirty="0"/>
          </a:p>
        </p:txBody>
      </p:sp>
      <p:sp>
        <p:nvSpPr>
          <p:cNvPr id="5" name="TextBox 4"/>
          <p:cNvSpPr txBox="1"/>
          <p:nvPr/>
        </p:nvSpPr>
        <p:spPr>
          <a:xfrm>
            <a:off x="28065" y="3790781"/>
            <a:ext cx="9144000" cy="646331"/>
          </a:xfrm>
          <a:prstGeom prst="rect">
            <a:avLst/>
          </a:prstGeom>
          <a:noFill/>
        </p:spPr>
        <p:txBody>
          <a:bodyPr wrap="square" rtlCol="0">
            <a:spAutoFit/>
          </a:bodyPr>
          <a:lstStyle/>
          <a:p>
            <a:r>
              <a:rPr lang="en-IN" dirty="0"/>
              <a:t>Android Studio is the official integrated development environment (IDE) for the Android platform. </a:t>
            </a:r>
          </a:p>
        </p:txBody>
      </p:sp>
      <p:sp>
        <p:nvSpPr>
          <p:cNvPr id="6" name="TextBox 5"/>
          <p:cNvSpPr txBox="1"/>
          <p:nvPr/>
        </p:nvSpPr>
        <p:spPr>
          <a:xfrm>
            <a:off x="8802" y="4460140"/>
            <a:ext cx="9144000" cy="707886"/>
          </a:xfrm>
          <a:prstGeom prst="rect">
            <a:avLst/>
          </a:prstGeom>
          <a:noFill/>
        </p:spPr>
        <p:txBody>
          <a:bodyPr wrap="square" rtlCol="0">
            <a:spAutoFit/>
          </a:bodyPr>
          <a:lstStyle/>
          <a:p>
            <a:r>
              <a:rPr lang="en-IN" sz="4000" b="1" dirty="0"/>
              <a:t>1.1.1. Features </a:t>
            </a:r>
            <a:endParaRPr lang="en-IN" sz="4000" dirty="0"/>
          </a:p>
        </p:txBody>
      </p:sp>
      <p:sp>
        <p:nvSpPr>
          <p:cNvPr id="7" name="TextBox 6"/>
          <p:cNvSpPr txBox="1"/>
          <p:nvPr/>
        </p:nvSpPr>
        <p:spPr>
          <a:xfrm>
            <a:off x="-19147" y="5294521"/>
            <a:ext cx="9144000" cy="1477328"/>
          </a:xfrm>
          <a:prstGeom prst="rect">
            <a:avLst/>
          </a:prstGeom>
          <a:noFill/>
        </p:spPr>
        <p:txBody>
          <a:bodyPr wrap="square" rtlCol="0">
            <a:spAutoFit/>
          </a:bodyPr>
          <a:lstStyle/>
          <a:p>
            <a:r>
              <a:rPr lang="en-IN" dirty="0" smtClean="0"/>
              <a:t>•</a:t>
            </a:r>
            <a:r>
              <a:rPr lang="en-IN" dirty="0" smtClean="0"/>
              <a:t> </a:t>
            </a:r>
            <a:r>
              <a:rPr lang="en-IN" dirty="0" err="1"/>
              <a:t>Gradle</a:t>
            </a:r>
            <a:r>
              <a:rPr lang="en-IN" dirty="0"/>
              <a:t>-based build support </a:t>
            </a:r>
          </a:p>
          <a:p>
            <a:r>
              <a:rPr lang="en-IN" dirty="0"/>
              <a:t>• Android-specific refactoring and quick fixes </a:t>
            </a:r>
          </a:p>
          <a:p>
            <a:r>
              <a:rPr lang="en-IN" dirty="0"/>
              <a:t>• Built-in support for Google Cloud Platform, enabling integration with Firebase Cloud Messaging (Earlier 'Google Cloud Messaging') and Google App Engine </a:t>
            </a:r>
          </a:p>
          <a:p>
            <a:r>
              <a:rPr lang="en-IN" dirty="0"/>
              <a:t>• Android Virtual Device (Emulator) to run and debug </a:t>
            </a:r>
            <a:r>
              <a:rPr lang="en-IN" dirty="0" smtClean="0"/>
              <a:t>apps</a:t>
            </a:r>
            <a:endParaRPr lang="en-IN" dirty="0"/>
          </a:p>
        </p:txBody>
      </p:sp>
    </p:spTree>
    <p:extLst>
      <p:ext uri="{BB962C8B-B14F-4D97-AF65-F5344CB8AC3E}">
        <p14:creationId xmlns:p14="http://schemas.microsoft.com/office/powerpoint/2010/main" val="3097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r>
              <a:rPr lang="en-IN" sz="4000" b="1" dirty="0"/>
              <a:t>1.2 Android SDK</a:t>
            </a:r>
            <a:endParaRPr lang="en-IN" sz="4000" dirty="0"/>
          </a:p>
        </p:txBody>
      </p:sp>
      <p:sp>
        <p:nvSpPr>
          <p:cNvPr id="3" name="TextBox 2"/>
          <p:cNvSpPr txBox="1"/>
          <p:nvPr/>
        </p:nvSpPr>
        <p:spPr>
          <a:xfrm>
            <a:off x="-18078" y="1247697"/>
            <a:ext cx="9144000" cy="646331"/>
          </a:xfrm>
          <a:prstGeom prst="rect">
            <a:avLst/>
          </a:prstGeom>
          <a:noFill/>
        </p:spPr>
        <p:txBody>
          <a:bodyPr wrap="square" rtlCol="0">
            <a:spAutoFit/>
          </a:bodyPr>
          <a:lstStyle/>
          <a:p>
            <a:r>
              <a:rPr lang="en-IN" dirty="0"/>
              <a:t>The Android SDK (Software Development Kit) is a set of development tools used to develop applications for Android platform.</a:t>
            </a:r>
          </a:p>
        </p:txBody>
      </p:sp>
      <p:sp>
        <p:nvSpPr>
          <p:cNvPr id="4" name="TextBox 3"/>
          <p:cNvSpPr txBox="1"/>
          <p:nvPr/>
        </p:nvSpPr>
        <p:spPr>
          <a:xfrm>
            <a:off x="-27353" y="1951437"/>
            <a:ext cx="9144000" cy="707886"/>
          </a:xfrm>
          <a:prstGeom prst="rect">
            <a:avLst/>
          </a:prstGeom>
          <a:noFill/>
        </p:spPr>
        <p:txBody>
          <a:bodyPr wrap="square" rtlCol="0">
            <a:spAutoFit/>
          </a:bodyPr>
          <a:lstStyle/>
          <a:p>
            <a:r>
              <a:rPr lang="en-IN" sz="4000" b="1" dirty="0"/>
              <a:t>1.3. JAVA</a:t>
            </a:r>
            <a:endParaRPr lang="en-IN" sz="4000" dirty="0"/>
          </a:p>
        </p:txBody>
      </p:sp>
      <p:sp>
        <p:nvSpPr>
          <p:cNvPr id="5" name="TextBox 4"/>
          <p:cNvSpPr txBox="1"/>
          <p:nvPr/>
        </p:nvSpPr>
        <p:spPr>
          <a:xfrm>
            <a:off x="0" y="2924944"/>
            <a:ext cx="9144000" cy="923330"/>
          </a:xfrm>
          <a:prstGeom prst="rect">
            <a:avLst/>
          </a:prstGeom>
          <a:noFill/>
        </p:spPr>
        <p:txBody>
          <a:bodyPr wrap="square" rtlCol="0">
            <a:spAutoFit/>
          </a:bodyPr>
          <a:lstStyle/>
          <a:p>
            <a:r>
              <a:rPr lang="en-IN" dirty="0"/>
              <a:t>Java is a general-purpose computer programming language that is concurrent, class-based, object-oriented and specifically designed to have as few implementation dependencies as possible.</a:t>
            </a:r>
          </a:p>
        </p:txBody>
      </p:sp>
      <p:sp>
        <p:nvSpPr>
          <p:cNvPr id="6" name="TextBox 5"/>
          <p:cNvSpPr txBox="1"/>
          <p:nvPr/>
        </p:nvSpPr>
        <p:spPr>
          <a:xfrm>
            <a:off x="-27353" y="4005064"/>
            <a:ext cx="9144000" cy="707886"/>
          </a:xfrm>
          <a:prstGeom prst="rect">
            <a:avLst/>
          </a:prstGeom>
          <a:noFill/>
        </p:spPr>
        <p:txBody>
          <a:bodyPr wrap="square" rtlCol="0">
            <a:spAutoFit/>
          </a:bodyPr>
          <a:lstStyle/>
          <a:p>
            <a:r>
              <a:rPr lang="en-IN" sz="4000" b="1" dirty="0"/>
              <a:t>1.4. JAVA Development Kit (JDK)</a:t>
            </a:r>
            <a:endParaRPr lang="en-IN" sz="4000" dirty="0"/>
          </a:p>
        </p:txBody>
      </p:sp>
      <p:sp>
        <p:nvSpPr>
          <p:cNvPr id="7" name="TextBox 6"/>
          <p:cNvSpPr txBox="1"/>
          <p:nvPr/>
        </p:nvSpPr>
        <p:spPr>
          <a:xfrm>
            <a:off x="-19147" y="4856708"/>
            <a:ext cx="9144000" cy="1200329"/>
          </a:xfrm>
          <a:prstGeom prst="rect">
            <a:avLst/>
          </a:prstGeom>
          <a:noFill/>
        </p:spPr>
        <p:txBody>
          <a:bodyPr wrap="square" rtlCol="0">
            <a:spAutoFit/>
          </a:bodyPr>
          <a:lstStyle/>
          <a:p>
            <a:r>
              <a:rPr lang="en-IN" dirty="0"/>
              <a:t>The Java Development Kit (JDK) is a software development environment used for developing Java applications and applets. It includes the Java Runtime Environment (JRE), an interpreter/loader (java), a compiler (</a:t>
            </a:r>
            <a:r>
              <a:rPr lang="en-IN" dirty="0" err="1"/>
              <a:t>javac</a:t>
            </a:r>
            <a:r>
              <a:rPr lang="en-IN" dirty="0"/>
              <a:t>), an archiver (jar), a documentation generator (</a:t>
            </a:r>
            <a:r>
              <a:rPr lang="en-IN" dirty="0" err="1"/>
              <a:t>javadoc</a:t>
            </a:r>
            <a:r>
              <a:rPr lang="en-IN" dirty="0"/>
              <a:t>) and other tools needed in Java development.</a:t>
            </a:r>
          </a:p>
        </p:txBody>
      </p:sp>
    </p:spTree>
    <p:extLst>
      <p:ext uri="{BB962C8B-B14F-4D97-AF65-F5344CB8AC3E}">
        <p14:creationId xmlns:p14="http://schemas.microsoft.com/office/powerpoint/2010/main" val="330179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707886"/>
          </a:xfrm>
          <a:prstGeom prst="rect">
            <a:avLst/>
          </a:prstGeom>
          <a:noFill/>
        </p:spPr>
        <p:txBody>
          <a:bodyPr wrap="square" rtlCol="0">
            <a:spAutoFit/>
          </a:bodyPr>
          <a:lstStyle/>
          <a:p>
            <a:r>
              <a:rPr lang="en-IN" sz="4000" b="1" dirty="0"/>
              <a:t>1.5. XML</a:t>
            </a:r>
            <a:endParaRPr lang="en-IN" sz="4000" dirty="0"/>
          </a:p>
        </p:txBody>
      </p:sp>
      <p:sp>
        <p:nvSpPr>
          <p:cNvPr id="3" name="TextBox 2"/>
          <p:cNvSpPr txBox="1"/>
          <p:nvPr/>
        </p:nvSpPr>
        <p:spPr>
          <a:xfrm>
            <a:off x="5053" y="1061829"/>
            <a:ext cx="9144000" cy="646331"/>
          </a:xfrm>
          <a:prstGeom prst="rect">
            <a:avLst/>
          </a:prstGeom>
          <a:noFill/>
        </p:spPr>
        <p:txBody>
          <a:bodyPr wrap="square" rtlCol="0">
            <a:spAutoFit/>
          </a:bodyPr>
          <a:lstStyle/>
          <a:p>
            <a:r>
              <a:rPr lang="en-IN" dirty="0"/>
              <a:t>In computing, Extensible </a:t>
            </a:r>
            <a:r>
              <a:rPr lang="en-IN" dirty="0" err="1"/>
              <a:t>Markup</a:t>
            </a:r>
            <a:r>
              <a:rPr lang="en-IN" dirty="0"/>
              <a:t> Language (XML) is a </a:t>
            </a:r>
            <a:r>
              <a:rPr lang="en-IN" dirty="0" err="1"/>
              <a:t>markup</a:t>
            </a:r>
            <a:r>
              <a:rPr lang="en-IN" dirty="0"/>
              <a:t> language that defines a set of rules for encoding documents in a format that is both human-readable and machine-readable.</a:t>
            </a:r>
          </a:p>
        </p:txBody>
      </p:sp>
      <p:sp>
        <p:nvSpPr>
          <p:cNvPr id="4" name="TextBox 3"/>
          <p:cNvSpPr txBox="1"/>
          <p:nvPr/>
        </p:nvSpPr>
        <p:spPr>
          <a:xfrm>
            <a:off x="357" y="1708160"/>
            <a:ext cx="9144000" cy="707886"/>
          </a:xfrm>
          <a:prstGeom prst="rect">
            <a:avLst/>
          </a:prstGeom>
          <a:noFill/>
        </p:spPr>
        <p:txBody>
          <a:bodyPr wrap="square" rtlCol="0">
            <a:spAutoFit/>
          </a:bodyPr>
          <a:lstStyle/>
          <a:p>
            <a:r>
              <a:rPr lang="en-IN" sz="4000" b="1" dirty="0"/>
              <a:t>1.6. NoSQL</a:t>
            </a:r>
            <a:endParaRPr lang="en-IN" sz="4000" dirty="0"/>
          </a:p>
        </p:txBody>
      </p:sp>
      <p:sp>
        <p:nvSpPr>
          <p:cNvPr id="5" name="TextBox 4"/>
          <p:cNvSpPr txBox="1"/>
          <p:nvPr/>
        </p:nvSpPr>
        <p:spPr>
          <a:xfrm>
            <a:off x="0" y="2416046"/>
            <a:ext cx="9144000" cy="1477328"/>
          </a:xfrm>
          <a:prstGeom prst="rect">
            <a:avLst/>
          </a:prstGeom>
          <a:noFill/>
        </p:spPr>
        <p:txBody>
          <a:bodyPr wrap="square" rtlCol="0">
            <a:spAutoFit/>
          </a:bodyPr>
          <a:lstStyle/>
          <a:p>
            <a:r>
              <a:rPr lang="en-IN" dirty="0"/>
              <a:t>The Firebase Real-time Database is a cloud-hosted database. Data is stored as JSON and synchronized in real-time to every connected </a:t>
            </a:r>
            <a:r>
              <a:rPr lang="en-IN" dirty="0" smtClean="0"/>
              <a:t>client.</a:t>
            </a:r>
          </a:p>
          <a:p>
            <a:r>
              <a:rPr lang="en-IN" dirty="0" smtClean="0"/>
              <a:t> </a:t>
            </a:r>
            <a:r>
              <a:rPr lang="en-IN" dirty="0"/>
              <a:t>A </a:t>
            </a:r>
            <a:r>
              <a:rPr lang="en-IN" b="1" dirty="0"/>
              <a:t>NoSQL </a:t>
            </a:r>
            <a:r>
              <a:rPr lang="en-IN" dirty="0"/>
              <a:t>(originally referring to "non SQL” or "non-relational") database provides a mechanism for storage and retrieval of data that is modelled in means other than the tabular relations used in relational databases. </a:t>
            </a:r>
          </a:p>
        </p:txBody>
      </p:sp>
      <p:sp>
        <p:nvSpPr>
          <p:cNvPr id="6" name="TextBox 5"/>
          <p:cNvSpPr txBox="1"/>
          <p:nvPr/>
        </p:nvSpPr>
        <p:spPr>
          <a:xfrm>
            <a:off x="-27353" y="4005064"/>
            <a:ext cx="9144000" cy="707886"/>
          </a:xfrm>
          <a:prstGeom prst="rect">
            <a:avLst/>
          </a:prstGeom>
          <a:noFill/>
        </p:spPr>
        <p:txBody>
          <a:bodyPr wrap="square" rtlCol="0">
            <a:spAutoFit/>
          </a:bodyPr>
          <a:lstStyle/>
          <a:p>
            <a:r>
              <a:rPr lang="en-IN" sz="4000" b="1" dirty="0"/>
              <a:t>1.4. JAVA Development Kit (JDK)</a:t>
            </a:r>
            <a:endParaRPr lang="en-IN" sz="4000" dirty="0"/>
          </a:p>
        </p:txBody>
      </p:sp>
      <p:sp>
        <p:nvSpPr>
          <p:cNvPr id="7" name="TextBox 6"/>
          <p:cNvSpPr txBox="1"/>
          <p:nvPr/>
        </p:nvSpPr>
        <p:spPr>
          <a:xfrm>
            <a:off x="-19147" y="4734422"/>
            <a:ext cx="9144000" cy="1200329"/>
          </a:xfrm>
          <a:prstGeom prst="rect">
            <a:avLst/>
          </a:prstGeom>
          <a:noFill/>
        </p:spPr>
        <p:txBody>
          <a:bodyPr wrap="square" rtlCol="0">
            <a:spAutoFit/>
          </a:bodyPr>
          <a:lstStyle/>
          <a:p>
            <a:r>
              <a:rPr lang="en-IN" dirty="0"/>
              <a:t>The Java Development Kit (JDK) is a software development environment used for developing Java applications and applets. It includes the Java Runtime Environment (JRE), an interpreter/loader (java), a compiler (</a:t>
            </a:r>
            <a:r>
              <a:rPr lang="en-IN" dirty="0" err="1"/>
              <a:t>javac</a:t>
            </a:r>
            <a:r>
              <a:rPr lang="en-IN" dirty="0"/>
              <a:t>), an archiver (jar), a documentation generator (</a:t>
            </a:r>
            <a:r>
              <a:rPr lang="en-IN" dirty="0" err="1"/>
              <a:t>javadoc</a:t>
            </a:r>
            <a:r>
              <a:rPr lang="en-IN" dirty="0"/>
              <a:t>) and other tools needed in Java development.</a:t>
            </a:r>
          </a:p>
        </p:txBody>
      </p:sp>
    </p:spTree>
    <p:extLst>
      <p:ext uri="{BB962C8B-B14F-4D97-AF65-F5344CB8AC3E}">
        <p14:creationId xmlns:p14="http://schemas.microsoft.com/office/powerpoint/2010/main" val="4089812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1323439"/>
          </a:xfrm>
          <a:prstGeom prst="rect">
            <a:avLst/>
          </a:prstGeom>
          <a:noFill/>
        </p:spPr>
        <p:txBody>
          <a:bodyPr wrap="square" rtlCol="0">
            <a:spAutoFit/>
          </a:bodyPr>
          <a:lstStyle/>
          <a:p>
            <a:r>
              <a:rPr lang="en-IN" sz="4000" b="1" dirty="0"/>
              <a:t>Chapter 2. </a:t>
            </a:r>
            <a:endParaRPr lang="en-IN" sz="4000" dirty="0"/>
          </a:p>
          <a:p>
            <a:r>
              <a:rPr lang="en-IN" sz="4000" b="1" dirty="0"/>
              <a:t>One-Time Password or PIN (OTP) </a:t>
            </a:r>
            <a:endParaRPr lang="en-IN" sz="4000" dirty="0"/>
          </a:p>
        </p:txBody>
      </p:sp>
      <p:sp>
        <p:nvSpPr>
          <p:cNvPr id="3" name="TextBox 2"/>
          <p:cNvSpPr txBox="1"/>
          <p:nvPr/>
        </p:nvSpPr>
        <p:spPr>
          <a:xfrm>
            <a:off x="0" y="1916832"/>
            <a:ext cx="9144000" cy="2862322"/>
          </a:xfrm>
          <a:prstGeom prst="rect">
            <a:avLst/>
          </a:prstGeom>
          <a:noFill/>
        </p:spPr>
        <p:txBody>
          <a:bodyPr wrap="square" rtlCol="0">
            <a:spAutoFit/>
          </a:bodyPr>
          <a:lstStyle/>
          <a:p>
            <a:r>
              <a:rPr lang="en-IN" dirty="0"/>
              <a:t>A </a:t>
            </a:r>
            <a:r>
              <a:rPr lang="en-IN" b="1" dirty="0"/>
              <a:t>one-time password or pin </a:t>
            </a:r>
            <a:r>
              <a:rPr lang="en-IN" dirty="0"/>
              <a:t>(</a:t>
            </a:r>
            <a:r>
              <a:rPr lang="en-IN" b="1" dirty="0"/>
              <a:t>OTP</a:t>
            </a:r>
            <a:r>
              <a:rPr lang="en-IN" dirty="0"/>
              <a:t>) is a password that is valid for only one login session or transaction, on a computer system or other digital device. </a:t>
            </a:r>
            <a:endParaRPr lang="en-IN" dirty="0" smtClean="0"/>
          </a:p>
          <a:p>
            <a:endParaRPr lang="en-IN" dirty="0" smtClean="0"/>
          </a:p>
          <a:p>
            <a:r>
              <a:rPr lang="en-IN" b="1" dirty="0"/>
              <a:t>OTP is used to authenticate the user to distinguish between valid and non-valid customers. This feature doesn’t requires password to remember, you can login anytime, anywhere using your registered mobile number. </a:t>
            </a:r>
            <a:endParaRPr lang="en-IN" b="1" dirty="0" smtClean="0"/>
          </a:p>
          <a:p>
            <a:endParaRPr lang="en-IN" dirty="0"/>
          </a:p>
          <a:p>
            <a:r>
              <a:rPr lang="en-IN" b="1" dirty="0"/>
              <a:t>Our application uses this features with auto enabled function in which user doesn’t have to enter OTP, the application will automatically detect the OTP and authenticate, if the user is already registered or it’ll be directed to registration page for a new user. </a:t>
            </a:r>
            <a:endParaRPr lang="en-IN" dirty="0"/>
          </a:p>
        </p:txBody>
      </p:sp>
    </p:spTree>
    <p:extLst>
      <p:ext uri="{BB962C8B-B14F-4D97-AF65-F5344CB8AC3E}">
        <p14:creationId xmlns:p14="http://schemas.microsoft.com/office/powerpoint/2010/main" val="4265061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1323439"/>
          </a:xfrm>
          <a:prstGeom prst="rect">
            <a:avLst/>
          </a:prstGeom>
          <a:noFill/>
        </p:spPr>
        <p:txBody>
          <a:bodyPr wrap="square" rtlCol="0">
            <a:spAutoFit/>
          </a:bodyPr>
          <a:lstStyle/>
          <a:p>
            <a:r>
              <a:rPr lang="en-IN" sz="4000" b="1" dirty="0"/>
              <a:t>Chapter 3. </a:t>
            </a:r>
            <a:endParaRPr lang="en-IN" sz="4000" dirty="0"/>
          </a:p>
          <a:p>
            <a:r>
              <a:rPr lang="en-IN" sz="4000" b="1" dirty="0"/>
              <a:t>System Analysis </a:t>
            </a:r>
            <a:endParaRPr lang="en-IN" sz="4000" dirty="0"/>
          </a:p>
        </p:txBody>
      </p:sp>
      <p:sp>
        <p:nvSpPr>
          <p:cNvPr id="3" name="TextBox 2"/>
          <p:cNvSpPr txBox="1"/>
          <p:nvPr/>
        </p:nvSpPr>
        <p:spPr>
          <a:xfrm>
            <a:off x="0" y="1916832"/>
            <a:ext cx="9144000" cy="1477328"/>
          </a:xfrm>
          <a:prstGeom prst="rect">
            <a:avLst/>
          </a:prstGeom>
          <a:noFill/>
        </p:spPr>
        <p:txBody>
          <a:bodyPr wrap="square" rtlCol="0">
            <a:spAutoFit/>
          </a:bodyPr>
          <a:lstStyle/>
          <a:p>
            <a:r>
              <a:rPr lang="en-IN" dirty="0"/>
              <a:t>In this chapter, we will discuss and </a:t>
            </a:r>
            <a:r>
              <a:rPr lang="en-IN" dirty="0" err="1"/>
              <a:t>analyise</a:t>
            </a:r>
            <a:r>
              <a:rPr lang="en-IN" dirty="0"/>
              <a:t> about the developing process of trip planner application including software </a:t>
            </a:r>
            <a:r>
              <a:rPr lang="en-IN" dirty="0" err="1"/>
              <a:t>requirenment</a:t>
            </a:r>
            <a:r>
              <a:rPr lang="en-IN" dirty="0"/>
              <a:t> specification(SRS) and comparison between existing and proposed application. The functional and non functional </a:t>
            </a:r>
            <a:r>
              <a:rPr lang="en-IN" dirty="0" err="1"/>
              <a:t>requirenment</a:t>
            </a:r>
            <a:r>
              <a:rPr lang="en-IN" dirty="0"/>
              <a:t> are included in SRS part to provide complete description and overview of system requirement before the developing process in carried out </a:t>
            </a:r>
          </a:p>
        </p:txBody>
      </p:sp>
    </p:spTree>
    <p:extLst>
      <p:ext uri="{BB962C8B-B14F-4D97-AF65-F5344CB8AC3E}">
        <p14:creationId xmlns:p14="http://schemas.microsoft.com/office/powerpoint/2010/main" val="152422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3943"/>
            <a:ext cx="9144000" cy="1938992"/>
          </a:xfrm>
          <a:prstGeom prst="rect">
            <a:avLst/>
          </a:prstGeom>
          <a:noFill/>
        </p:spPr>
        <p:txBody>
          <a:bodyPr wrap="square" rtlCol="0">
            <a:spAutoFit/>
          </a:bodyPr>
          <a:lstStyle/>
          <a:p>
            <a:r>
              <a:rPr lang="en-IN" sz="4000" b="1" dirty="0"/>
              <a:t>3.1. System </a:t>
            </a:r>
            <a:r>
              <a:rPr lang="en-IN" sz="4000" b="1" dirty="0" smtClean="0"/>
              <a:t>requirements </a:t>
            </a:r>
          </a:p>
          <a:p>
            <a:endParaRPr lang="en-IN" sz="4000" dirty="0"/>
          </a:p>
          <a:p>
            <a:r>
              <a:rPr lang="en-IN" sz="4000" b="1" dirty="0"/>
              <a:t>3.1.1. Non functional </a:t>
            </a:r>
            <a:r>
              <a:rPr lang="en-IN" sz="4000" b="1" dirty="0" smtClean="0"/>
              <a:t>requirements </a:t>
            </a:r>
            <a:endParaRPr lang="en-IN" sz="4000" dirty="0"/>
          </a:p>
        </p:txBody>
      </p:sp>
      <p:sp>
        <p:nvSpPr>
          <p:cNvPr id="5" name="TextBox 4"/>
          <p:cNvSpPr txBox="1"/>
          <p:nvPr/>
        </p:nvSpPr>
        <p:spPr>
          <a:xfrm>
            <a:off x="0" y="2416046"/>
            <a:ext cx="9144000" cy="3139321"/>
          </a:xfrm>
          <a:prstGeom prst="rect">
            <a:avLst/>
          </a:prstGeom>
          <a:noFill/>
        </p:spPr>
        <p:txBody>
          <a:bodyPr wrap="square" rtlCol="0">
            <a:spAutoFit/>
          </a:bodyPr>
          <a:lstStyle/>
          <a:p>
            <a:r>
              <a:rPr lang="en-IN" b="1" dirty="0"/>
              <a:t>Efficiency requirements </a:t>
            </a:r>
            <a:endParaRPr lang="en-IN" dirty="0"/>
          </a:p>
          <a:p>
            <a:r>
              <a:rPr lang="en-IN" dirty="0"/>
              <a:t>When a user meets this application, this application will easily allow the user to access the hotels and book according to their need </a:t>
            </a:r>
            <a:endParaRPr lang="en-IN" dirty="0" smtClean="0"/>
          </a:p>
          <a:p>
            <a:endParaRPr lang="en-IN" dirty="0"/>
          </a:p>
          <a:p>
            <a:r>
              <a:rPr lang="en-IN" b="1" dirty="0"/>
              <a:t>Reliability requirement </a:t>
            </a:r>
            <a:endParaRPr lang="en-IN" dirty="0"/>
          </a:p>
          <a:p>
            <a:r>
              <a:rPr lang="en-IN" dirty="0"/>
              <a:t>The application should accurately perform user registration, validation and search their requirement. </a:t>
            </a:r>
            <a:endParaRPr lang="en-IN" dirty="0" smtClean="0"/>
          </a:p>
          <a:p>
            <a:endParaRPr lang="en-IN" dirty="0" smtClean="0"/>
          </a:p>
          <a:p>
            <a:r>
              <a:rPr lang="en-IN" b="1" dirty="0"/>
              <a:t>Usability </a:t>
            </a:r>
            <a:r>
              <a:rPr lang="en-IN" b="1" dirty="0" smtClean="0"/>
              <a:t>requirement </a:t>
            </a:r>
            <a:endParaRPr lang="en-IN" dirty="0"/>
          </a:p>
          <a:p>
            <a:r>
              <a:rPr lang="en-IN" dirty="0"/>
              <a:t>The application is designed for a user friendly environment so that the user can perform the various tasks easily and in an effective way </a:t>
            </a:r>
          </a:p>
        </p:txBody>
      </p:sp>
    </p:spTree>
    <p:extLst>
      <p:ext uri="{BB962C8B-B14F-4D97-AF65-F5344CB8AC3E}">
        <p14:creationId xmlns:p14="http://schemas.microsoft.com/office/powerpoint/2010/main" val="2478569224"/>
      </p:ext>
    </p:extLst>
  </p:cSld>
  <p:clrMapOvr>
    <a:masterClrMapping/>
  </p:clrMapOvr>
</p:sld>
</file>

<file path=ppt/theme/theme1.xml><?xml version="1.0" encoding="utf-8"?>
<a:theme xmlns:a="http://schemas.openxmlformats.org/drawingml/2006/main" name="Office Them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1916</Words>
  <Application>Microsoft Office PowerPoint</Application>
  <PresentationFormat>On-screen Show (4:3)</PresentationFormat>
  <Paragraphs>162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Kashaf</dc:creator>
  <cp:lastModifiedBy>Kashaf</cp:lastModifiedBy>
  <cp:revision>8</cp:revision>
  <dcterms:created xsi:type="dcterms:W3CDTF">2018-05-24T14:16:37Z</dcterms:created>
  <dcterms:modified xsi:type="dcterms:W3CDTF">2018-05-24T15:30:59Z</dcterms:modified>
</cp:coreProperties>
</file>